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bove the Beyond Script" panose="020B0604020202020204" charset="0"/>
      <p:regular r:id="rId19"/>
    </p:embeddedFont>
    <p:embeddedFont>
      <p:font typeface="Canva Sans" panose="020B0604020202020204" charset="0"/>
      <p:regular r:id="rId20"/>
    </p:embeddedFont>
    <p:embeddedFont>
      <p:font typeface="Canva Sans Bold" panose="020B0604020202020204" charset="0"/>
      <p:regular r:id="rId21"/>
    </p:embeddedFont>
    <p:embeddedFont>
      <p:font typeface="Canva Sans Bold Italics" panose="020B0604020202020204" charset="0"/>
      <p:regular r:id="rId22"/>
    </p:embeddedFont>
    <p:embeddedFont>
      <p:font typeface="Canva Sans Italics" panose="020B0604020202020204" charset="0"/>
      <p:regular r:id="rId23"/>
    </p:embeddedFont>
    <p:embeddedFont>
      <p:font typeface="Playfair Display Bold" panose="020B0604020202020204" charset="0"/>
      <p:regular r:id="rId24"/>
    </p:embeddedFont>
    <p:embeddedFont>
      <p:font typeface="Playfair Display Bold Italics" panose="020B0604020202020204" charset="0"/>
      <p:regular r:id="rId25"/>
    </p:embeddedFont>
    <p:embeddedFont>
      <p:font typeface="Sailors" panose="02000000000000000000"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3619" y="3319651"/>
            <a:ext cx="17681322" cy="1630977"/>
          </a:xfrm>
          <a:prstGeom prst="rect">
            <a:avLst/>
          </a:prstGeom>
        </p:spPr>
        <p:txBody>
          <a:bodyPr lIns="0" tIns="0" rIns="0" bIns="0" rtlCol="0" anchor="t">
            <a:spAutoFit/>
          </a:bodyPr>
          <a:lstStyle/>
          <a:p>
            <a:pPr algn="ctr">
              <a:lnSpc>
                <a:spcPts val="13596"/>
              </a:lnSpc>
            </a:pPr>
            <a:r>
              <a:rPr lang="en-US" sz="9711">
                <a:solidFill>
                  <a:srgbClr val="274472"/>
                </a:solidFill>
                <a:latin typeface="Above the Beyond Script"/>
                <a:ea typeface="Above the Beyond Script"/>
                <a:cs typeface="Above the Beyond Script"/>
                <a:sym typeface="Above the Beyond Script"/>
              </a:rPr>
              <a:t>Serving With Your Strength </a:t>
            </a:r>
          </a:p>
        </p:txBody>
      </p:sp>
      <p:sp>
        <p:nvSpPr>
          <p:cNvPr id="3" name="TextBox 3"/>
          <p:cNvSpPr txBox="1"/>
          <p:nvPr/>
        </p:nvSpPr>
        <p:spPr>
          <a:xfrm>
            <a:off x="1028700" y="183852"/>
            <a:ext cx="10328758" cy="559414"/>
          </a:xfrm>
          <a:prstGeom prst="rect">
            <a:avLst/>
          </a:prstGeom>
        </p:spPr>
        <p:txBody>
          <a:bodyPr lIns="0" tIns="0" rIns="0" bIns="0" rtlCol="0" anchor="t">
            <a:spAutoFit/>
          </a:bodyPr>
          <a:lstStyle/>
          <a:p>
            <a:pPr algn="just">
              <a:lnSpc>
                <a:spcPts val="4341"/>
              </a:lnSpc>
            </a:pPr>
            <a:r>
              <a:rPr lang="en-US" sz="3100">
                <a:solidFill>
                  <a:srgbClr val="2F4E6D"/>
                </a:solidFill>
                <a:latin typeface="Sailors"/>
                <a:ea typeface="Sailors"/>
                <a:cs typeface="Sailors"/>
                <a:sym typeface="Sailors"/>
              </a:rPr>
              <a:t>Trinity Baptist Church, Columbus OHIO</a:t>
            </a:r>
          </a:p>
        </p:txBody>
      </p:sp>
      <p:sp>
        <p:nvSpPr>
          <p:cNvPr id="4" name="TextBox 4"/>
          <p:cNvSpPr txBox="1"/>
          <p:nvPr/>
        </p:nvSpPr>
        <p:spPr>
          <a:xfrm>
            <a:off x="1194341" y="1179653"/>
            <a:ext cx="9295507" cy="1383950"/>
          </a:xfrm>
          <a:prstGeom prst="rect">
            <a:avLst/>
          </a:prstGeom>
        </p:spPr>
        <p:txBody>
          <a:bodyPr lIns="0" tIns="0" rIns="0" bIns="0" rtlCol="0" anchor="t">
            <a:spAutoFit/>
          </a:bodyPr>
          <a:lstStyle/>
          <a:p>
            <a:pPr algn="ctr">
              <a:lnSpc>
                <a:spcPts val="10869"/>
              </a:lnSpc>
            </a:pPr>
            <a:r>
              <a:rPr lang="en-US" sz="7763">
                <a:gradFill>
                  <a:gsLst>
                    <a:gs pos="0">
                      <a:srgbClr val="004AAD">
                        <a:alpha val="100000"/>
                      </a:srgbClr>
                    </a:gs>
                    <a:gs pos="100000">
                      <a:srgbClr val="CB6CE6">
                        <a:alpha val="100000"/>
                      </a:srgbClr>
                    </a:gs>
                  </a:gsLst>
                  <a:lin ang="0"/>
                </a:gradFill>
                <a:latin typeface="Sailors"/>
                <a:ea typeface="Sailors"/>
                <a:cs typeface="Sailors"/>
                <a:sym typeface="Sailors"/>
              </a:rPr>
              <a:t>Bible Study Intensive</a:t>
            </a:r>
          </a:p>
        </p:txBody>
      </p:sp>
      <p:sp>
        <p:nvSpPr>
          <p:cNvPr id="5" name="Freeform 5"/>
          <p:cNvSpPr/>
          <p:nvPr/>
        </p:nvSpPr>
        <p:spPr>
          <a:xfrm>
            <a:off x="-118206" y="-301690"/>
            <a:ext cx="9587028" cy="9988501"/>
          </a:xfrm>
          <a:custGeom>
            <a:avLst/>
            <a:gdLst/>
            <a:ahLst/>
            <a:cxnLst/>
            <a:rect l="l" t="t" r="r" b="b"/>
            <a:pathLst>
              <a:path w="9587028" h="9988501">
                <a:moveTo>
                  <a:pt x="0" y="0"/>
                </a:moveTo>
                <a:lnTo>
                  <a:pt x="9587028" y="0"/>
                </a:lnTo>
                <a:lnTo>
                  <a:pt x="9587028" y="9988500"/>
                </a:lnTo>
                <a:lnTo>
                  <a:pt x="0" y="9988500"/>
                </a:lnTo>
                <a:lnTo>
                  <a:pt x="0" y="0"/>
                </a:lnTo>
                <a:close/>
              </a:path>
            </a:pathLst>
          </a:custGeom>
          <a:blipFill>
            <a:blip r:embed="rId2">
              <a:alphaModFix amt="18999"/>
            </a:blip>
            <a:stretch>
              <a:fillRect b="-24829"/>
            </a:stretch>
          </a:blipFill>
        </p:spPr>
        <p:txBody>
          <a:bodyPr/>
          <a:lstStyle/>
          <a:p>
            <a:endParaRPr lang="en-US"/>
          </a:p>
        </p:txBody>
      </p:sp>
      <p:sp>
        <p:nvSpPr>
          <p:cNvPr id="6" name="TextBox 6"/>
          <p:cNvSpPr txBox="1"/>
          <p:nvPr/>
        </p:nvSpPr>
        <p:spPr>
          <a:xfrm rot="-212440">
            <a:off x="10744292" y="921191"/>
            <a:ext cx="5584664" cy="1326004"/>
          </a:xfrm>
          <a:prstGeom prst="rect">
            <a:avLst/>
          </a:prstGeom>
        </p:spPr>
        <p:txBody>
          <a:bodyPr lIns="0" tIns="0" rIns="0" bIns="0" rtlCol="0" anchor="t">
            <a:spAutoFit/>
          </a:bodyPr>
          <a:lstStyle/>
          <a:p>
            <a:pPr algn="l">
              <a:lnSpc>
                <a:spcPts val="10913"/>
              </a:lnSpc>
            </a:pPr>
            <a:r>
              <a:rPr lang="en-US" sz="7795">
                <a:gradFill>
                  <a:gsLst>
                    <a:gs pos="0">
                      <a:srgbClr val="FF5757">
                        <a:alpha val="100000"/>
                      </a:srgbClr>
                    </a:gs>
                    <a:gs pos="100000">
                      <a:srgbClr val="8C52FF">
                        <a:alpha val="100000"/>
                      </a:srgbClr>
                    </a:gs>
                  </a:gsLst>
                  <a:lin ang="0"/>
                </a:gradFill>
                <a:latin typeface="Above the Beyond Script"/>
                <a:ea typeface="Above the Beyond Script"/>
                <a:cs typeface="Above the Beyond Script"/>
                <a:sym typeface="Above the Beyond Script"/>
              </a:rPr>
              <a:t>Spring ‘26</a:t>
            </a:r>
          </a:p>
        </p:txBody>
      </p:sp>
      <p:sp>
        <p:nvSpPr>
          <p:cNvPr id="7" name="TextBox 7"/>
          <p:cNvSpPr txBox="1"/>
          <p:nvPr/>
        </p:nvSpPr>
        <p:spPr>
          <a:xfrm>
            <a:off x="1028700" y="5779303"/>
            <a:ext cx="15926107" cy="3658870"/>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Ensuring that we are serving in ministry for the right reason, with the right attitude and with necessary skills needed to do a good work that gives glory to God and edifies the believers.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1600" y="3314700"/>
            <a:ext cx="16229410" cy="1988835"/>
          </a:xfrm>
          <a:prstGeom prst="rect">
            <a:avLst/>
          </a:prstGeom>
        </p:spPr>
        <p:txBody>
          <a:bodyPr wrap="square" lIns="0" tIns="0" rIns="0" bIns="0" rtlCol="0" anchor="t">
            <a:spAutoFit/>
          </a:bodyPr>
          <a:lstStyle/>
          <a:p>
            <a:pPr algn="ctr">
              <a:lnSpc>
                <a:spcPts val="16379"/>
              </a:lnSpc>
            </a:pPr>
            <a:r>
              <a:rPr lang="en-US" sz="11699" b="1" dirty="0">
                <a:solidFill>
                  <a:srgbClr val="000000"/>
                </a:solidFill>
                <a:latin typeface="Canva Sans Bold"/>
                <a:ea typeface="Canva Sans Bold"/>
                <a:cs typeface="Canva Sans Bold"/>
                <a:sym typeface="Canva Sans Bold"/>
              </a:rPr>
              <a:t>Faith vs. Faithfulness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24034" y="679382"/>
            <a:ext cx="16039933" cy="7699511"/>
          </a:xfrm>
          <a:prstGeom prst="rect">
            <a:avLst/>
          </a:prstGeom>
        </p:spPr>
        <p:txBody>
          <a:bodyPr lIns="0" tIns="0" rIns="0" bIns="0" rtlCol="0" anchor="t">
            <a:spAutoFit/>
          </a:bodyPr>
          <a:lstStyle/>
          <a:p>
            <a:pPr algn="l">
              <a:lnSpc>
                <a:spcPts val="8742"/>
              </a:lnSpc>
              <a:spcBef>
                <a:spcPct val="0"/>
              </a:spcBef>
            </a:pPr>
            <a:r>
              <a:rPr lang="en-US" sz="6244" b="1">
                <a:solidFill>
                  <a:srgbClr val="000000"/>
                </a:solidFill>
                <a:latin typeface="Canva Sans Bold"/>
                <a:ea typeface="Canva Sans Bold"/>
                <a:cs typeface="Canva Sans Bold"/>
                <a:sym typeface="Canva Sans Bold"/>
              </a:rPr>
              <a:t>Faith (Belief):</a:t>
            </a:r>
            <a:r>
              <a:rPr lang="en-US" sz="6244">
                <a:solidFill>
                  <a:srgbClr val="000000"/>
                </a:solidFill>
                <a:latin typeface="Canva Sans"/>
                <a:ea typeface="Canva Sans"/>
                <a:cs typeface="Canva Sans"/>
                <a:sym typeface="Canva Sans"/>
              </a:rPr>
              <a:t>  trust or reliance in Christ for salvation. It is the inward conviction.</a:t>
            </a:r>
          </a:p>
          <a:p>
            <a:pPr algn="ctr">
              <a:lnSpc>
                <a:spcPts val="8742"/>
              </a:lnSpc>
              <a:spcBef>
                <a:spcPct val="0"/>
              </a:spcBef>
            </a:pPr>
            <a:endParaRPr lang="en-US" sz="6244">
              <a:solidFill>
                <a:srgbClr val="000000"/>
              </a:solidFill>
              <a:latin typeface="Canva Sans"/>
              <a:ea typeface="Canva Sans"/>
              <a:cs typeface="Canva Sans"/>
              <a:sym typeface="Canva Sans"/>
            </a:endParaRPr>
          </a:p>
          <a:p>
            <a:pPr algn="l">
              <a:lnSpc>
                <a:spcPts val="8742"/>
              </a:lnSpc>
              <a:spcBef>
                <a:spcPct val="0"/>
              </a:spcBef>
            </a:pPr>
            <a:r>
              <a:rPr lang="en-US" sz="6244" b="1">
                <a:solidFill>
                  <a:srgbClr val="000000"/>
                </a:solidFill>
                <a:latin typeface="Canva Sans Bold"/>
                <a:ea typeface="Canva Sans Bold"/>
                <a:cs typeface="Canva Sans Bold"/>
                <a:sym typeface="Canva Sans Bold"/>
              </a:rPr>
              <a:t>Faithfulness (Action):</a:t>
            </a:r>
            <a:r>
              <a:rPr lang="en-US" sz="6244">
                <a:solidFill>
                  <a:srgbClr val="000000"/>
                </a:solidFill>
                <a:latin typeface="Canva Sans"/>
                <a:ea typeface="Canva Sans"/>
                <a:cs typeface="Canva Sans"/>
                <a:sym typeface="Canva Sans"/>
              </a:rPr>
              <a:t> trustworthy, loyal, consistent, and dependable, reliable, commitment to duty and adherence to, or reliance 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sp>
        <p:nvSpPr>
          <p:cNvPr id="3" name="TextBox 3"/>
          <p:cNvSpPr txBox="1"/>
          <p:nvPr/>
        </p:nvSpPr>
        <p:spPr>
          <a:xfrm>
            <a:off x="317286" y="997297"/>
            <a:ext cx="17458496" cy="4351649"/>
          </a:xfrm>
          <a:prstGeom prst="rect">
            <a:avLst/>
          </a:prstGeom>
        </p:spPr>
        <p:txBody>
          <a:bodyPr lIns="0" tIns="0" rIns="0" bIns="0" rtlCol="0" anchor="t">
            <a:spAutoFit/>
          </a:bodyPr>
          <a:lstStyle/>
          <a:p>
            <a:pPr algn="ctr">
              <a:lnSpc>
                <a:spcPts val="11620"/>
              </a:lnSpc>
            </a:pPr>
            <a:r>
              <a:rPr lang="en-US" sz="8300" b="1">
                <a:solidFill>
                  <a:srgbClr val="000000"/>
                </a:solidFill>
                <a:latin typeface="Canva Sans Bold"/>
                <a:ea typeface="Canva Sans Bold"/>
                <a:cs typeface="Canva Sans Bold"/>
                <a:sym typeface="Canva Sans Bold"/>
              </a:rPr>
              <a:t>Does Faithfulness mean that one has the ability (the strength) to fulfill the assignment?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0609" y="962025"/>
            <a:ext cx="16153759" cy="8026386"/>
          </a:xfrm>
          <a:prstGeom prst="rect">
            <a:avLst/>
          </a:prstGeom>
        </p:spPr>
        <p:txBody>
          <a:bodyPr lIns="0" tIns="0" rIns="0" bIns="0" rtlCol="0" anchor="t">
            <a:spAutoFit/>
          </a:bodyPr>
          <a:lstStyle/>
          <a:p>
            <a:pPr algn="l">
              <a:lnSpc>
                <a:spcPts val="4900"/>
              </a:lnSpc>
              <a:spcBef>
                <a:spcPct val="0"/>
              </a:spcBef>
            </a:pPr>
            <a:r>
              <a:rPr lang="en-US" sz="3500">
                <a:solidFill>
                  <a:srgbClr val="000000"/>
                </a:solidFill>
                <a:latin typeface="Canva Sans"/>
                <a:ea typeface="Canva Sans"/>
                <a:cs typeface="Canva Sans"/>
                <a:sym typeface="Canva Sans"/>
              </a:rPr>
              <a:t>1 Corinthians 12:4-11</a:t>
            </a:r>
          </a:p>
          <a:p>
            <a:pPr algn="l">
              <a:lnSpc>
                <a:spcPts val="4900"/>
              </a:lnSpc>
              <a:spcBef>
                <a:spcPct val="0"/>
              </a:spcBef>
            </a:pPr>
            <a:r>
              <a:rPr lang="en-US" sz="3500">
                <a:solidFill>
                  <a:srgbClr val="000000"/>
                </a:solidFill>
                <a:latin typeface="Canva Sans"/>
                <a:ea typeface="Canva Sans"/>
                <a:cs typeface="Canva Sans"/>
                <a:sym typeface="Canva Sans"/>
              </a:rPr>
              <a:t>4 There are different kinds of gifts, but the </a:t>
            </a:r>
            <a:r>
              <a:rPr lang="en-US" sz="3500" i="1">
                <a:solidFill>
                  <a:srgbClr val="FF3131"/>
                </a:solidFill>
                <a:latin typeface="Canva Sans Italics"/>
                <a:ea typeface="Canva Sans Italics"/>
                <a:cs typeface="Canva Sans Italics"/>
                <a:sym typeface="Canva Sans Italics"/>
              </a:rPr>
              <a:t>same Spirit </a:t>
            </a:r>
            <a:r>
              <a:rPr lang="en-US" sz="3500">
                <a:solidFill>
                  <a:srgbClr val="000000"/>
                </a:solidFill>
                <a:latin typeface="Canva Sans"/>
                <a:ea typeface="Canva Sans"/>
                <a:cs typeface="Canva Sans"/>
                <a:sym typeface="Canva Sans"/>
              </a:rPr>
              <a:t>distributes them. 5 There are different </a:t>
            </a:r>
            <a:r>
              <a:rPr lang="en-US" sz="3500" i="1">
                <a:solidFill>
                  <a:srgbClr val="FF3131"/>
                </a:solidFill>
                <a:latin typeface="Canva Sans Italics"/>
                <a:ea typeface="Canva Sans Italics"/>
                <a:cs typeface="Canva Sans Italics"/>
                <a:sym typeface="Canva Sans Italics"/>
              </a:rPr>
              <a:t>kinds of service</a:t>
            </a:r>
            <a:r>
              <a:rPr lang="en-US" sz="3500">
                <a:solidFill>
                  <a:srgbClr val="000000"/>
                </a:solidFill>
                <a:latin typeface="Canva Sans"/>
                <a:ea typeface="Canva Sans"/>
                <a:cs typeface="Canva Sans"/>
                <a:sym typeface="Canva Sans"/>
              </a:rPr>
              <a:t>, but the same Lord. 6 There are different kinds of working, but in all of them and in everyone it is the same God at work. 7 Now to each one the manifestation of the Spirit is given for the common </a:t>
            </a:r>
            <a:r>
              <a:rPr lang="en-US" sz="3500">
                <a:solidFill>
                  <a:srgbClr val="FF3131"/>
                </a:solidFill>
                <a:latin typeface="Canva Sans"/>
                <a:ea typeface="Canva Sans"/>
                <a:cs typeface="Canva Sans"/>
                <a:sym typeface="Canva Sans"/>
              </a:rPr>
              <a:t>good</a:t>
            </a:r>
            <a:r>
              <a:rPr lang="en-US" sz="3500">
                <a:solidFill>
                  <a:srgbClr val="000000"/>
                </a:solidFill>
                <a:latin typeface="Canva Sans"/>
                <a:ea typeface="Canva Sans"/>
                <a:cs typeface="Canva Sans"/>
                <a:sym typeface="Canva Sans"/>
              </a:rPr>
              <a:t>. 8 To one there is given through the Spirit a message of wisdom, to another a message of knowledge by means of the same Spirit, 9 to another faith by the same Spirit, to another gifts of healing by that one Spirit, 10 to another miraculous powers, to another prophecy, to another distinguishing between spirits, to another speaking in different kinds of tongues, and to still another the interpretation of tongues.11 All these are the work of one and the same Spirit, and </a:t>
            </a:r>
            <a:r>
              <a:rPr lang="en-US" sz="3500" i="1">
                <a:solidFill>
                  <a:srgbClr val="FF3131"/>
                </a:solidFill>
                <a:latin typeface="Canva Sans Italics"/>
                <a:ea typeface="Canva Sans Italics"/>
                <a:cs typeface="Canva Sans Italics"/>
                <a:sym typeface="Canva Sans Italics"/>
              </a:rPr>
              <a:t>he distributes them to each one, just as he determines.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13" b="-9313"/>
            </a:stretch>
          </a:blipFill>
        </p:spPr>
        <p:txBody>
          <a:bodyPr/>
          <a:lstStyle/>
          <a:p>
            <a:endParaRPr lang="en-US"/>
          </a:p>
        </p:txBody>
      </p:sp>
      <p:sp>
        <p:nvSpPr>
          <p:cNvPr id="3" name="Freeform 3"/>
          <p:cNvSpPr/>
          <p:nvPr/>
        </p:nvSpPr>
        <p:spPr>
          <a:xfrm>
            <a:off x="243019" y="254995"/>
            <a:ext cx="6729970" cy="9003305"/>
          </a:xfrm>
          <a:custGeom>
            <a:avLst/>
            <a:gdLst/>
            <a:ahLst/>
            <a:cxnLst/>
            <a:rect l="l" t="t" r="r" b="b"/>
            <a:pathLst>
              <a:path w="6729970" h="9003305">
                <a:moveTo>
                  <a:pt x="0" y="0"/>
                </a:moveTo>
                <a:lnTo>
                  <a:pt x="6729970" y="0"/>
                </a:lnTo>
                <a:lnTo>
                  <a:pt x="6729970" y="9003305"/>
                </a:lnTo>
                <a:lnTo>
                  <a:pt x="0" y="9003305"/>
                </a:lnTo>
                <a:lnTo>
                  <a:pt x="0" y="0"/>
                </a:lnTo>
                <a:close/>
              </a:path>
            </a:pathLst>
          </a:custGeom>
          <a:blipFill>
            <a:blip>
              <a:alphaModFix amt="6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917724" y="3648459"/>
            <a:ext cx="16452553" cy="4824094"/>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What Strengths to do I Possess for the Good of the Church?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BBE62"/>
        </a:solidFill>
        <a:effectLst/>
      </p:bgPr>
    </p:bg>
    <p:spTree>
      <p:nvGrpSpPr>
        <p:cNvPr id="1" name=""/>
        <p:cNvGrpSpPr/>
        <p:nvPr/>
      </p:nvGrpSpPr>
      <p:grpSpPr>
        <a:xfrm>
          <a:off x="0" y="0"/>
          <a:ext cx="0" cy="0"/>
          <a:chOff x="0" y="0"/>
          <a:chExt cx="0" cy="0"/>
        </a:xfrm>
      </p:grpSpPr>
      <p:sp>
        <p:nvSpPr>
          <p:cNvPr id="2" name="Freeform 2"/>
          <p:cNvSpPr/>
          <p:nvPr/>
        </p:nvSpPr>
        <p:spPr>
          <a:xfrm>
            <a:off x="3941977" y="0"/>
            <a:ext cx="10404046" cy="10287000"/>
          </a:xfrm>
          <a:custGeom>
            <a:avLst/>
            <a:gdLst/>
            <a:ahLst/>
            <a:cxnLst/>
            <a:rect l="l" t="t" r="r" b="b"/>
            <a:pathLst>
              <a:path w="10404046" h="10287000">
                <a:moveTo>
                  <a:pt x="0" y="0"/>
                </a:moveTo>
                <a:lnTo>
                  <a:pt x="10404046" y="0"/>
                </a:lnTo>
                <a:lnTo>
                  <a:pt x="10404046"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4246295" y="9328020"/>
            <a:ext cx="3586519" cy="568085"/>
          </a:xfrm>
          <a:prstGeom prst="rect">
            <a:avLst/>
          </a:prstGeom>
        </p:spPr>
        <p:txBody>
          <a:bodyPr lIns="0" tIns="0" rIns="0" bIns="0" rtlCol="0" anchor="t">
            <a:spAutoFit/>
          </a:bodyPr>
          <a:lstStyle/>
          <a:p>
            <a:pPr algn="ctr">
              <a:lnSpc>
                <a:spcPts val="4629"/>
              </a:lnSpc>
              <a:spcBef>
                <a:spcPct val="0"/>
              </a:spcBef>
            </a:pPr>
            <a:r>
              <a:rPr lang="en-US" sz="3306" b="1">
                <a:solidFill>
                  <a:srgbClr val="000000"/>
                </a:solidFill>
                <a:latin typeface="Canva Sans Bold"/>
                <a:ea typeface="Canva Sans Bold"/>
                <a:cs typeface="Canva Sans Bold"/>
                <a:sym typeface="Canva Sans Bold"/>
              </a:rPr>
              <a:t>Galatians 5:22-23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9066" y="1831340"/>
            <a:ext cx="16409868" cy="6452869"/>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When your strength is enhanced by Spiritual gifting there is divine impact.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03246" y="245434"/>
            <a:ext cx="14598551" cy="1566544"/>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INTENSIVE LESSON PLAN</a:t>
            </a:r>
          </a:p>
        </p:txBody>
      </p:sp>
      <p:sp>
        <p:nvSpPr>
          <p:cNvPr id="3" name="TextBox 3"/>
          <p:cNvSpPr txBox="1"/>
          <p:nvPr/>
        </p:nvSpPr>
        <p:spPr>
          <a:xfrm>
            <a:off x="2628238" y="1716729"/>
            <a:ext cx="12348567" cy="9202420"/>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Lesson I </a:t>
            </a:r>
          </a:p>
          <a:p>
            <a:pPr algn="ctr">
              <a:lnSpc>
                <a:spcPts val="7279"/>
              </a:lnSpc>
            </a:pPr>
            <a:r>
              <a:rPr lang="en-US" sz="5199" b="1" i="1">
                <a:solidFill>
                  <a:srgbClr val="000000"/>
                </a:solidFill>
                <a:latin typeface="Canva Sans Bold Italics"/>
                <a:ea typeface="Canva Sans Bold Italics"/>
                <a:cs typeface="Canva Sans Bold Italics"/>
                <a:sym typeface="Canva Sans Bold Italics"/>
              </a:rPr>
              <a:t>Introduction and Foundation</a:t>
            </a:r>
          </a:p>
          <a:p>
            <a:pPr algn="ctr">
              <a:lnSpc>
                <a:spcPts val="7279"/>
              </a:lnSpc>
            </a:pPr>
            <a:endParaRPr lang="en-US" sz="5199" b="1" i="1">
              <a:solidFill>
                <a:srgbClr val="000000"/>
              </a:solidFill>
              <a:latin typeface="Canva Sans Bold Italics"/>
              <a:ea typeface="Canva Sans Bold Italics"/>
              <a:cs typeface="Canva Sans Bold Italics"/>
              <a:sym typeface="Canva Sans Bold Italics"/>
            </a:endParaRPr>
          </a:p>
          <a:p>
            <a:pPr algn="ctr">
              <a:lnSpc>
                <a:spcPts val="7279"/>
              </a:lnSpc>
            </a:pPr>
            <a:r>
              <a:rPr lang="en-US" sz="5199" b="1">
                <a:solidFill>
                  <a:srgbClr val="000000"/>
                </a:solidFill>
                <a:latin typeface="Canva Sans Bold"/>
                <a:ea typeface="Canva Sans Bold"/>
                <a:cs typeface="Canva Sans Bold"/>
                <a:sym typeface="Canva Sans Bold"/>
              </a:rPr>
              <a:t>Lesson II</a:t>
            </a:r>
          </a:p>
          <a:p>
            <a:pPr algn="ctr">
              <a:lnSpc>
                <a:spcPts val="7279"/>
              </a:lnSpc>
            </a:pPr>
            <a:r>
              <a:rPr lang="en-US" sz="5199" b="1" i="1">
                <a:solidFill>
                  <a:srgbClr val="000000"/>
                </a:solidFill>
                <a:latin typeface="Canva Sans Bold Italics"/>
                <a:ea typeface="Canva Sans Bold Italics"/>
                <a:cs typeface="Canva Sans Bold Italics"/>
                <a:sym typeface="Canva Sans Bold Italics"/>
              </a:rPr>
              <a:t>Strength Discovery</a:t>
            </a:r>
          </a:p>
          <a:p>
            <a:pPr algn="ctr">
              <a:lnSpc>
                <a:spcPts val="7279"/>
              </a:lnSpc>
            </a:pPr>
            <a:endParaRPr lang="en-US" sz="5199" b="1" i="1">
              <a:solidFill>
                <a:srgbClr val="000000"/>
              </a:solidFill>
              <a:latin typeface="Canva Sans Bold Italics"/>
              <a:ea typeface="Canva Sans Bold Italics"/>
              <a:cs typeface="Canva Sans Bold Italics"/>
              <a:sym typeface="Canva Sans Bold Italics"/>
            </a:endParaRPr>
          </a:p>
          <a:p>
            <a:pPr algn="ctr">
              <a:lnSpc>
                <a:spcPts val="7279"/>
              </a:lnSpc>
            </a:pPr>
            <a:r>
              <a:rPr lang="en-US" sz="5199" b="1">
                <a:solidFill>
                  <a:srgbClr val="000000"/>
                </a:solidFill>
                <a:latin typeface="Canva Sans Bold"/>
                <a:ea typeface="Canva Sans Bold"/>
                <a:cs typeface="Canva Sans Bold"/>
                <a:sym typeface="Canva Sans Bold"/>
              </a:rPr>
              <a:t>Lesson III</a:t>
            </a:r>
          </a:p>
          <a:p>
            <a:pPr algn="ctr">
              <a:lnSpc>
                <a:spcPts val="7279"/>
              </a:lnSpc>
            </a:pPr>
            <a:r>
              <a:rPr lang="en-US" sz="5199" b="1" i="1">
                <a:solidFill>
                  <a:srgbClr val="000000"/>
                </a:solidFill>
                <a:latin typeface="Canva Sans Bold Italics"/>
                <a:ea typeface="Canva Sans Bold Italics"/>
                <a:cs typeface="Canva Sans Bold Italics"/>
                <a:sym typeface="Canva Sans Bold Italics"/>
              </a:rPr>
              <a:t>Strength Application</a:t>
            </a:r>
          </a:p>
          <a:p>
            <a:pPr algn="ctr">
              <a:lnSpc>
                <a:spcPts val="7279"/>
              </a:lnSpc>
            </a:pPr>
            <a:endParaRPr lang="en-US" sz="5199" b="1" i="1">
              <a:solidFill>
                <a:srgbClr val="000000"/>
              </a:solidFill>
              <a:latin typeface="Canva Sans Bold Italics"/>
              <a:ea typeface="Canva Sans Bold Italics"/>
              <a:cs typeface="Canva Sans Bold Italics"/>
              <a:sym typeface="Canva Sans Bold Italics"/>
            </a:endParaRPr>
          </a:p>
          <a:p>
            <a:pPr algn="ctr">
              <a:lnSpc>
                <a:spcPts val="7279"/>
              </a:lnSpc>
            </a:pPr>
            <a:endParaRPr lang="en-US" sz="5199" b="1" i="1">
              <a:solidFill>
                <a:srgbClr val="000000"/>
              </a:solidFill>
              <a:latin typeface="Canva Sans Bold Italics"/>
              <a:ea typeface="Canva Sans Bold Italics"/>
              <a:cs typeface="Canva Sans Bold Italics"/>
              <a:sym typeface="Canva Sans Bold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206" y="-301690"/>
            <a:ext cx="9587028" cy="9988501"/>
          </a:xfrm>
          <a:custGeom>
            <a:avLst/>
            <a:gdLst/>
            <a:ahLst/>
            <a:cxnLst/>
            <a:rect l="l" t="t" r="r" b="b"/>
            <a:pathLst>
              <a:path w="9587028" h="9988501">
                <a:moveTo>
                  <a:pt x="0" y="0"/>
                </a:moveTo>
                <a:lnTo>
                  <a:pt x="9587028" y="0"/>
                </a:lnTo>
                <a:lnTo>
                  <a:pt x="9587028" y="9988500"/>
                </a:lnTo>
                <a:lnTo>
                  <a:pt x="0" y="9988500"/>
                </a:lnTo>
                <a:lnTo>
                  <a:pt x="0" y="0"/>
                </a:lnTo>
                <a:close/>
              </a:path>
            </a:pathLst>
          </a:custGeom>
          <a:blipFill>
            <a:blip r:embed="rId2">
              <a:alphaModFix amt="18999"/>
            </a:blip>
            <a:stretch>
              <a:fillRect b="-24829"/>
            </a:stretch>
          </a:blipFill>
        </p:spPr>
        <p:txBody>
          <a:bodyPr/>
          <a:lstStyle/>
          <a:p>
            <a:endParaRPr lang="en-US"/>
          </a:p>
        </p:txBody>
      </p:sp>
      <p:sp>
        <p:nvSpPr>
          <p:cNvPr id="3" name="TextBox 3"/>
          <p:cNvSpPr txBox="1"/>
          <p:nvPr/>
        </p:nvSpPr>
        <p:spPr>
          <a:xfrm>
            <a:off x="1028700" y="866775"/>
            <a:ext cx="16651749" cy="7993391"/>
          </a:xfrm>
          <a:prstGeom prst="rect">
            <a:avLst/>
          </a:prstGeom>
        </p:spPr>
        <p:txBody>
          <a:bodyPr lIns="0" tIns="0" rIns="0" bIns="0" rtlCol="0" anchor="t">
            <a:spAutoFit/>
          </a:bodyPr>
          <a:lstStyle/>
          <a:p>
            <a:pPr algn="ctr">
              <a:lnSpc>
                <a:spcPts val="12599"/>
              </a:lnSpc>
            </a:pPr>
            <a:r>
              <a:rPr lang="en-US" sz="8999" b="1">
                <a:solidFill>
                  <a:srgbClr val="274472"/>
                </a:solidFill>
                <a:latin typeface="Canva Sans Bold"/>
                <a:ea typeface="Canva Sans Bold"/>
                <a:cs typeface="Canva Sans Bold"/>
                <a:sym typeface="Canva Sans Bold"/>
              </a:rPr>
              <a:t>Trinity Baptist Church is empowered by the Holy Spirit to Compel the World to Salvation and Discipleship </a:t>
            </a:r>
          </a:p>
          <a:p>
            <a:pPr algn="ctr">
              <a:lnSpc>
                <a:spcPts val="13439"/>
              </a:lnSpc>
            </a:pPr>
            <a:r>
              <a:rPr lang="en-US" sz="9599" b="1">
                <a:solidFill>
                  <a:srgbClr val="274472"/>
                </a:solidFill>
                <a:latin typeface="Canva Sans Bold"/>
                <a:ea typeface="Canva Sans Bold"/>
                <a:cs typeface="Canva Sans Bold"/>
                <a:sym typeface="Canva Sans Bold"/>
              </a:rPr>
              <a:t>through Jesus Christ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5305" y="942975"/>
            <a:ext cx="16552151" cy="7340545"/>
          </a:xfrm>
          <a:prstGeom prst="rect">
            <a:avLst/>
          </a:prstGeom>
        </p:spPr>
        <p:txBody>
          <a:bodyPr lIns="0" tIns="0" rIns="0" bIns="0" rtlCol="0" anchor="t">
            <a:spAutoFit/>
          </a:bodyPr>
          <a:lstStyle/>
          <a:p>
            <a:pPr algn="l">
              <a:lnSpc>
                <a:spcPts val="6478"/>
              </a:lnSpc>
              <a:spcBef>
                <a:spcPct val="0"/>
              </a:spcBef>
            </a:pPr>
            <a:r>
              <a:rPr lang="en-US" sz="4627" b="1">
                <a:solidFill>
                  <a:srgbClr val="000000"/>
                </a:solidFill>
                <a:latin typeface="Playfair Display Bold"/>
                <a:ea typeface="Playfair Display Bold"/>
                <a:cs typeface="Playfair Display Bold"/>
                <a:sym typeface="Playfair Display Bold"/>
              </a:rPr>
              <a:t>1 Peter 4:10-11</a:t>
            </a:r>
          </a:p>
          <a:p>
            <a:pPr algn="l">
              <a:lnSpc>
                <a:spcPts val="6478"/>
              </a:lnSpc>
              <a:spcBef>
                <a:spcPct val="0"/>
              </a:spcBef>
            </a:pPr>
            <a:endParaRPr lang="en-US" sz="4627" b="1">
              <a:solidFill>
                <a:srgbClr val="000000"/>
              </a:solidFill>
              <a:latin typeface="Playfair Display Bold"/>
              <a:ea typeface="Playfair Display Bold"/>
              <a:cs typeface="Playfair Display Bold"/>
              <a:sym typeface="Playfair Display Bold"/>
            </a:endParaRPr>
          </a:p>
          <a:p>
            <a:pPr algn="l">
              <a:lnSpc>
                <a:spcPts val="6478"/>
              </a:lnSpc>
              <a:spcBef>
                <a:spcPct val="0"/>
              </a:spcBef>
            </a:pPr>
            <a:r>
              <a:rPr lang="en-US" sz="4627" b="1">
                <a:solidFill>
                  <a:srgbClr val="000000"/>
                </a:solidFill>
                <a:latin typeface="Playfair Display Bold"/>
                <a:ea typeface="Playfair Display Bold"/>
                <a:cs typeface="Playfair Display Bold"/>
                <a:sym typeface="Playfair Display Bold"/>
              </a:rPr>
              <a:t>10 Each of you should use whatever gift you have received to </a:t>
            </a:r>
            <a:r>
              <a:rPr lang="en-US" sz="4627" b="1" i="1" u="sng">
                <a:solidFill>
                  <a:srgbClr val="FF3131"/>
                </a:solidFill>
                <a:latin typeface="Playfair Display Bold Italics"/>
                <a:ea typeface="Playfair Display Bold Italics"/>
                <a:cs typeface="Playfair Display Bold Italics"/>
                <a:sym typeface="Playfair Display Bold Italics"/>
              </a:rPr>
              <a:t>serve</a:t>
            </a:r>
            <a:r>
              <a:rPr lang="en-US" sz="4627" b="1" i="1">
                <a:solidFill>
                  <a:srgbClr val="FF3131"/>
                </a:solidFill>
                <a:latin typeface="Playfair Display Bold Italics"/>
                <a:ea typeface="Playfair Display Bold Italics"/>
                <a:cs typeface="Playfair Display Bold Italics"/>
                <a:sym typeface="Playfair Display Bold Italics"/>
              </a:rPr>
              <a:t> </a:t>
            </a:r>
            <a:r>
              <a:rPr lang="en-US" sz="4627" b="1">
                <a:solidFill>
                  <a:srgbClr val="000000"/>
                </a:solidFill>
                <a:latin typeface="Playfair Display Bold"/>
                <a:ea typeface="Playfair Display Bold"/>
                <a:cs typeface="Playfair Display Bold"/>
                <a:sym typeface="Playfair Display Bold"/>
              </a:rPr>
              <a:t>others, as faithful stewards of God’s grace in its various forms. 11 If anyone speaks, they should do so as one who speaks the very words of God. If anyone serves, they should do so with the </a:t>
            </a:r>
            <a:r>
              <a:rPr lang="en-US" sz="4627" b="1" i="1" u="sng">
                <a:solidFill>
                  <a:srgbClr val="FF3131"/>
                </a:solidFill>
                <a:latin typeface="Playfair Display Bold Italics"/>
                <a:ea typeface="Playfair Display Bold Italics"/>
                <a:cs typeface="Playfair Display Bold Italics"/>
                <a:sym typeface="Playfair Display Bold Italics"/>
              </a:rPr>
              <a:t>strength</a:t>
            </a:r>
            <a:r>
              <a:rPr lang="en-US" sz="4627" b="1" i="1">
                <a:solidFill>
                  <a:srgbClr val="FF3131"/>
                </a:solidFill>
                <a:latin typeface="Playfair Display Bold Italics"/>
                <a:ea typeface="Playfair Display Bold Italics"/>
                <a:cs typeface="Playfair Display Bold Italics"/>
                <a:sym typeface="Playfair Display Bold Italics"/>
              </a:rPr>
              <a:t> </a:t>
            </a:r>
            <a:r>
              <a:rPr lang="en-US" sz="4627" b="1">
                <a:solidFill>
                  <a:srgbClr val="000000"/>
                </a:solidFill>
                <a:latin typeface="Playfair Display Bold"/>
                <a:ea typeface="Playfair Display Bold"/>
                <a:cs typeface="Playfair Display Bold"/>
                <a:sym typeface="Playfair Display Bold"/>
              </a:rPr>
              <a:t>God provides, so that in all things God may be praised through Jesus Christ. To him be the glory and the power for ever and ever. 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76701" y="1244279"/>
            <a:ext cx="8199780" cy="6898065"/>
          </a:xfrm>
          <a:custGeom>
            <a:avLst/>
            <a:gdLst/>
            <a:ahLst/>
            <a:cxnLst/>
            <a:rect l="l" t="t" r="r" b="b"/>
            <a:pathLst>
              <a:path w="8199780" h="6898065">
                <a:moveTo>
                  <a:pt x="0" y="0"/>
                </a:moveTo>
                <a:lnTo>
                  <a:pt x="8199780" y="0"/>
                </a:lnTo>
                <a:lnTo>
                  <a:pt x="8199780" y="6898065"/>
                </a:lnTo>
                <a:lnTo>
                  <a:pt x="0" y="689806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83226" y="129374"/>
            <a:ext cx="8199780" cy="1394464"/>
          </a:xfrm>
          <a:prstGeom prst="rect">
            <a:avLst/>
          </a:prstGeom>
        </p:spPr>
        <p:txBody>
          <a:bodyPr lIns="0" tIns="0" rIns="0" bIns="0" rtlCol="0" anchor="t">
            <a:spAutoFit/>
          </a:bodyPr>
          <a:lstStyle/>
          <a:p>
            <a:pPr algn="ctr">
              <a:lnSpc>
                <a:spcPts val="11339"/>
              </a:lnSpc>
            </a:pPr>
            <a:r>
              <a:rPr lang="en-US" sz="8099" b="1" u="sng">
                <a:solidFill>
                  <a:srgbClr val="000000"/>
                </a:solidFill>
                <a:latin typeface="Canva Sans Bold"/>
                <a:ea typeface="Canva Sans Bold"/>
                <a:cs typeface="Canva Sans Bold"/>
                <a:sym typeface="Canva Sans Bold"/>
              </a:rPr>
              <a:t>SERVING</a:t>
            </a:r>
          </a:p>
        </p:txBody>
      </p:sp>
      <p:sp>
        <p:nvSpPr>
          <p:cNvPr id="4" name="TextBox 4"/>
          <p:cNvSpPr txBox="1"/>
          <p:nvPr/>
        </p:nvSpPr>
        <p:spPr>
          <a:xfrm>
            <a:off x="583226" y="1656308"/>
            <a:ext cx="8199780" cy="7354570"/>
          </a:xfrm>
          <a:prstGeom prst="rect">
            <a:avLst/>
          </a:prstGeom>
        </p:spPr>
        <p:txBody>
          <a:bodyPr lIns="0" tIns="0" rIns="0" bIns="0" rtlCol="0" anchor="t">
            <a:spAutoFit/>
          </a:bodyPr>
          <a:lstStyle/>
          <a:p>
            <a:pPr algn="l">
              <a:lnSpc>
                <a:spcPts val="7279"/>
              </a:lnSpc>
            </a:pPr>
            <a:r>
              <a:rPr lang="en-US" sz="5199" b="1">
                <a:solidFill>
                  <a:srgbClr val="000000"/>
                </a:solidFill>
                <a:latin typeface="Canva Sans Bold"/>
                <a:ea typeface="Canva Sans Bold"/>
                <a:cs typeface="Canva Sans Bold"/>
                <a:sym typeface="Canva Sans Bold"/>
              </a:rPr>
              <a:t>Is an expression of God’s love, exemplified by Jesus’ humility and self-sacrifice. It is meeting the needs of others motivated by the Holy Spirit’s presence in one’s life.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9202" y="498408"/>
            <a:ext cx="15769596" cy="9194935"/>
          </a:xfrm>
          <a:prstGeom prst="rect">
            <a:avLst/>
          </a:prstGeom>
        </p:spPr>
        <p:txBody>
          <a:bodyPr lIns="0" tIns="0" rIns="0" bIns="0" rtlCol="0" anchor="t">
            <a:spAutoFit/>
          </a:bodyPr>
          <a:lstStyle/>
          <a:p>
            <a:pPr marL="1024380" lvl="1" indent="-512190" algn="l">
              <a:lnSpc>
                <a:spcPts val="6642"/>
              </a:lnSpc>
              <a:buFont typeface="Arial"/>
              <a:buChar char="•"/>
            </a:pPr>
            <a:r>
              <a:rPr lang="en-US" sz="4744">
                <a:solidFill>
                  <a:srgbClr val="000000"/>
                </a:solidFill>
                <a:latin typeface="Canva Sans"/>
                <a:ea typeface="Canva Sans"/>
                <a:cs typeface="Canva Sans"/>
                <a:sym typeface="Canva Sans"/>
              </a:rPr>
              <a:t>Philippians 2:3-4 (NIV): "Do nothing out of selfish ambition or vain conceit. Rather, in humility value others above yourselves..."</a:t>
            </a:r>
          </a:p>
          <a:p>
            <a:pPr algn="l">
              <a:lnSpc>
                <a:spcPts val="6642"/>
              </a:lnSpc>
            </a:pPr>
            <a:endParaRPr lang="en-US" sz="4744">
              <a:solidFill>
                <a:srgbClr val="000000"/>
              </a:solidFill>
              <a:latin typeface="Canva Sans"/>
              <a:ea typeface="Canva Sans"/>
              <a:cs typeface="Canva Sans"/>
              <a:sym typeface="Canva Sans"/>
            </a:endParaRPr>
          </a:p>
          <a:p>
            <a:pPr marL="1024380" lvl="1" indent="-512190" algn="l">
              <a:lnSpc>
                <a:spcPts val="6642"/>
              </a:lnSpc>
              <a:buFont typeface="Arial"/>
              <a:buChar char="•"/>
            </a:pPr>
            <a:r>
              <a:rPr lang="en-US" sz="4744">
                <a:solidFill>
                  <a:srgbClr val="000000"/>
                </a:solidFill>
                <a:latin typeface="Canva Sans"/>
                <a:ea typeface="Canva Sans"/>
                <a:cs typeface="Canva Sans"/>
                <a:sym typeface="Canva Sans"/>
              </a:rPr>
              <a:t>Mark 9:35 (NIV): "Sitting down, Jesus called the Twelve and said, 'Anyone who wants to be first must be the very last, and the servant of all.'"</a:t>
            </a:r>
          </a:p>
          <a:p>
            <a:pPr algn="l">
              <a:lnSpc>
                <a:spcPts val="6642"/>
              </a:lnSpc>
            </a:pPr>
            <a:endParaRPr lang="en-US" sz="4744">
              <a:solidFill>
                <a:srgbClr val="000000"/>
              </a:solidFill>
              <a:latin typeface="Canva Sans"/>
              <a:ea typeface="Canva Sans"/>
              <a:cs typeface="Canva Sans"/>
              <a:sym typeface="Canva Sans"/>
            </a:endParaRPr>
          </a:p>
          <a:p>
            <a:pPr marL="1024380" lvl="1" indent="-512190" algn="l">
              <a:lnSpc>
                <a:spcPts val="6642"/>
              </a:lnSpc>
              <a:buFont typeface="Arial"/>
              <a:buChar char="•"/>
            </a:pPr>
            <a:r>
              <a:rPr lang="en-US" sz="4744">
                <a:solidFill>
                  <a:srgbClr val="000000"/>
                </a:solidFill>
                <a:latin typeface="Canva Sans"/>
                <a:ea typeface="Canva Sans"/>
                <a:cs typeface="Canva Sans"/>
                <a:sym typeface="Canva Sans"/>
              </a:rPr>
              <a:t>John 13:14 (NIV): "Now that I, your Lord and Teacher, have washed your feet, you also should wash one another’s feet."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538164" y="2279716"/>
            <a:ext cx="6606836" cy="1566544"/>
          </a:xfrm>
          <a:prstGeom prst="rect">
            <a:avLst/>
          </a:prstGeom>
        </p:spPr>
        <p:txBody>
          <a:bodyPr wrap="square" lIns="0" tIns="0" rIns="0" bIns="0" rtlCol="0" anchor="t">
            <a:spAutoFit/>
          </a:bodyPr>
          <a:lstStyle/>
          <a:p>
            <a:pPr algn="ctr">
              <a:lnSpc>
                <a:spcPts val="12880"/>
              </a:lnSpc>
            </a:pPr>
            <a:r>
              <a:rPr lang="en-US" sz="9200" b="1" u="sng" dirty="0">
                <a:solidFill>
                  <a:srgbClr val="000000"/>
                </a:solidFill>
                <a:latin typeface="Canva Sans Bold"/>
                <a:ea typeface="Canva Sans Bold"/>
                <a:cs typeface="Canva Sans Bold"/>
                <a:sym typeface="Canva Sans Bold"/>
              </a:rPr>
              <a:t>STRENGTH</a:t>
            </a:r>
          </a:p>
        </p:txBody>
      </p:sp>
      <p:sp>
        <p:nvSpPr>
          <p:cNvPr id="3" name="TextBox 3"/>
          <p:cNvSpPr txBox="1"/>
          <p:nvPr/>
        </p:nvSpPr>
        <p:spPr>
          <a:xfrm>
            <a:off x="640169" y="6418871"/>
            <a:ext cx="17178402" cy="3953499"/>
          </a:xfrm>
          <a:prstGeom prst="rect">
            <a:avLst/>
          </a:prstGeom>
        </p:spPr>
        <p:txBody>
          <a:bodyPr lIns="0" tIns="0" rIns="0" bIns="0" rtlCol="0" anchor="t">
            <a:spAutoFit/>
          </a:bodyPr>
          <a:lstStyle/>
          <a:p>
            <a:pPr algn="l">
              <a:lnSpc>
                <a:spcPts val="6291"/>
              </a:lnSpc>
              <a:spcBef>
                <a:spcPct val="0"/>
              </a:spcBef>
            </a:pPr>
            <a:r>
              <a:rPr lang="en-US" sz="4493">
                <a:solidFill>
                  <a:srgbClr val="000000"/>
                </a:solidFill>
                <a:latin typeface="Canva Sans"/>
                <a:ea typeface="Canva Sans"/>
                <a:cs typeface="Canva Sans"/>
                <a:sym typeface="Canva Sans"/>
              </a:rPr>
              <a:t>spiritual and divine empowerment that comes from God, rather than mere physical ability. It involves inner resilience, steadfastness, and confidence in God's power—especially during human weakness, where Christ’s strength is made perfect.</a:t>
            </a:r>
          </a:p>
        </p:txBody>
      </p:sp>
      <p:sp>
        <p:nvSpPr>
          <p:cNvPr id="4" name="Freeform 4"/>
          <p:cNvSpPr/>
          <p:nvPr/>
        </p:nvSpPr>
        <p:spPr>
          <a:xfrm>
            <a:off x="515749" y="1028700"/>
            <a:ext cx="9531613" cy="5319574"/>
          </a:xfrm>
          <a:custGeom>
            <a:avLst/>
            <a:gdLst/>
            <a:ahLst/>
            <a:cxnLst/>
            <a:rect l="l" t="t" r="r" b="b"/>
            <a:pathLst>
              <a:path w="9531613" h="5319574">
                <a:moveTo>
                  <a:pt x="0" y="0"/>
                </a:moveTo>
                <a:lnTo>
                  <a:pt x="9531612" y="0"/>
                </a:lnTo>
                <a:lnTo>
                  <a:pt x="9531612" y="5319574"/>
                </a:lnTo>
                <a:lnTo>
                  <a:pt x="0" y="5319574"/>
                </a:lnTo>
                <a:lnTo>
                  <a:pt x="0" y="0"/>
                </a:lnTo>
                <a:close/>
              </a:path>
            </a:pathLst>
          </a:custGeom>
          <a:blipFill>
            <a:blip r:embed="rId2"/>
            <a:stretch>
              <a:fillRect l="-7717" t="-423" b="-423"/>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71060"/>
            <a:ext cx="15907614" cy="8698966"/>
          </a:xfrm>
          <a:prstGeom prst="rect">
            <a:avLst/>
          </a:prstGeom>
        </p:spPr>
        <p:txBody>
          <a:bodyPr lIns="0" tIns="0" rIns="0" bIns="0" rtlCol="0" anchor="t">
            <a:spAutoFit/>
          </a:bodyPr>
          <a:lstStyle/>
          <a:p>
            <a:pPr marL="706212" lvl="1" indent="-353106" algn="l">
              <a:lnSpc>
                <a:spcPts val="4579"/>
              </a:lnSpc>
              <a:buFont typeface="Arial"/>
              <a:buChar char="•"/>
            </a:pPr>
            <a:r>
              <a:rPr lang="en-US" sz="3271" b="1">
                <a:solidFill>
                  <a:srgbClr val="000000"/>
                </a:solidFill>
                <a:latin typeface="Canva Sans Bold"/>
                <a:ea typeface="Canva Sans Bold"/>
                <a:cs typeface="Canva Sans Bold"/>
                <a:sym typeface="Canva Sans Bold"/>
              </a:rPr>
              <a:t>Empowerment through Christ</a:t>
            </a:r>
          </a:p>
          <a:p>
            <a:pPr algn="l">
              <a:lnSpc>
                <a:spcPts val="4579"/>
              </a:lnSpc>
            </a:pPr>
            <a:r>
              <a:rPr lang="en-US" sz="3271" b="1">
                <a:solidFill>
                  <a:srgbClr val="000000"/>
                </a:solidFill>
                <a:latin typeface="Canva Sans Bold"/>
                <a:ea typeface="Canva Sans Bold"/>
                <a:cs typeface="Canva Sans Bold"/>
                <a:sym typeface="Canva Sans Bold"/>
              </a:rPr>
              <a:t>       Philippians 4:13: "I can do all things through him who strengthens me." </a:t>
            </a:r>
          </a:p>
          <a:p>
            <a:pPr algn="l">
              <a:lnSpc>
                <a:spcPts val="4579"/>
              </a:lnSpc>
            </a:pPr>
            <a:endParaRPr lang="en-US" sz="3271" b="1">
              <a:solidFill>
                <a:srgbClr val="000000"/>
              </a:solidFill>
              <a:latin typeface="Canva Sans Bold"/>
              <a:ea typeface="Canva Sans Bold"/>
              <a:cs typeface="Canva Sans Bold"/>
              <a:sym typeface="Canva Sans Bold"/>
            </a:endParaRPr>
          </a:p>
          <a:p>
            <a:pPr marL="706212" lvl="1" indent="-353106" algn="l">
              <a:lnSpc>
                <a:spcPts val="4579"/>
              </a:lnSpc>
              <a:buFont typeface="Arial"/>
              <a:buChar char="•"/>
            </a:pPr>
            <a:r>
              <a:rPr lang="en-US" sz="3271" b="1">
                <a:solidFill>
                  <a:srgbClr val="000000"/>
                </a:solidFill>
                <a:latin typeface="Canva Sans Bold"/>
                <a:ea typeface="Canva Sans Bold"/>
                <a:cs typeface="Canva Sans Bold"/>
                <a:sym typeface="Canva Sans Bold"/>
              </a:rPr>
              <a:t>Strength in vulnerability</a:t>
            </a:r>
          </a:p>
          <a:p>
            <a:pPr algn="l">
              <a:lnSpc>
                <a:spcPts val="4579"/>
              </a:lnSpc>
            </a:pPr>
            <a:r>
              <a:rPr lang="en-US" sz="3271" b="1">
                <a:solidFill>
                  <a:srgbClr val="000000"/>
                </a:solidFill>
                <a:latin typeface="Canva Sans Bold"/>
                <a:ea typeface="Canva Sans Bold"/>
                <a:cs typeface="Canva Sans Bold"/>
                <a:sym typeface="Canva Sans Bold"/>
              </a:rPr>
              <a:t>       2 Corinthians 12:9: "My grace is sufficient for you, for my power is made        perfect in weakness." </a:t>
            </a:r>
          </a:p>
          <a:p>
            <a:pPr algn="l">
              <a:lnSpc>
                <a:spcPts val="4579"/>
              </a:lnSpc>
            </a:pPr>
            <a:endParaRPr lang="en-US" sz="3271" b="1">
              <a:solidFill>
                <a:srgbClr val="000000"/>
              </a:solidFill>
              <a:latin typeface="Canva Sans Bold"/>
              <a:ea typeface="Canva Sans Bold"/>
              <a:cs typeface="Canva Sans Bold"/>
              <a:sym typeface="Canva Sans Bold"/>
            </a:endParaRPr>
          </a:p>
          <a:p>
            <a:pPr marL="706212" lvl="1" indent="-353106" algn="l">
              <a:lnSpc>
                <a:spcPts val="4579"/>
              </a:lnSpc>
              <a:buFont typeface="Arial"/>
              <a:buChar char="•"/>
            </a:pPr>
            <a:r>
              <a:rPr lang="en-US" sz="3271" b="1">
                <a:solidFill>
                  <a:srgbClr val="000000"/>
                </a:solidFill>
                <a:latin typeface="Canva Sans Bold"/>
                <a:ea typeface="Canva Sans Bold"/>
                <a:cs typeface="Canva Sans Bold"/>
                <a:sym typeface="Canva Sans Bold"/>
              </a:rPr>
              <a:t>Strength through waiting on God</a:t>
            </a:r>
          </a:p>
          <a:p>
            <a:pPr algn="l">
              <a:lnSpc>
                <a:spcPts val="4579"/>
              </a:lnSpc>
            </a:pPr>
            <a:r>
              <a:rPr lang="en-US" sz="3271" b="1">
                <a:solidFill>
                  <a:srgbClr val="000000"/>
                </a:solidFill>
                <a:latin typeface="Canva Sans Bold"/>
                <a:ea typeface="Canva Sans Bold"/>
                <a:cs typeface="Canva Sans Bold"/>
                <a:sym typeface="Canva Sans Bold"/>
              </a:rPr>
              <a:t>       Isaiah 40:31: "But those who hope in the Lord will renew their strength..." </a:t>
            </a:r>
          </a:p>
          <a:p>
            <a:pPr algn="l">
              <a:lnSpc>
                <a:spcPts val="4579"/>
              </a:lnSpc>
            </a:pPr>
            <a:endParaRPr lang="en-US" sz="3271" b="1">
              <a:solidFill>
                <a:srgbClr val="000000"/>
              </a:solidFill>
              <a:latin typeface="Canva Sans Bold"/>
              <a:ea typeface="Canva Sans Bold"/>
              <a:cs typeface="Canva Sans Bold"/>
              <a:sym typeface="Canva Sans Bold"/>
            </a:endParaRPr>
          </a:p>
          <a:p>
            <a:pPr marL="706212" lvl="1" indent="-353106" algn="l">
              <a:lnSpc>
                <a:spcPts val="4579"/>
              </a:lnSpc>
              <a:buFont typeface="Arial"/>
              <a:buChar char="•"/>
            </a:pPr>
            <a:r>
              <a:rPr lang="en-US" sz="3271" b="1">
                <a:solidFill>
                  <a:srgbClr val="000000"/>
                </a:solidFill>
                <a:latin typeface="Canva Sans Bold"/>
                <a:ea typeface="Canva Sans Bold"/>
                <a:cs typeface="Canva Sans Bold"/>
                <a:sym typeface="Canva Sans Bold"/>
              </a:rPr>
              <a:t>Source of strength</a:t>
            </a:r>
          </a:p>
          <a:p>
            <a:pPr algn="l">
              <a:lnSpc>
                <a:spcPts val="4579"/>
              </a:lnSpc>
            </a:pPr>
            <a:r>
              <a:rPr lang="en-US" sz="3271" b="1">
                <a:solidFill>
                  <a:srgbClr val="000000"/>
                </a:solidFill>
                <a:latin typeface="Canva Sans Bold"/>
                <a:ea typeface="Canva Sans Bold"/>
                <a:cs typeface="Canva Sans Bold"/>
                <a:sym typeface="Canva Sans Bold"/>
              </a:rPr>
              <a:t>       Ephesians 6:10: "...be strong in the Lord and in his mighty power." </a:t>
            </a:r>
          </a:p>
          <a:p>
            <a:pPr algn="l">
              <a:lnSpc>
                <a:spcPts val="4579"/>
              </a:lnSpc>
            </a:pPr>
            <a:endParaRPr lang="en-US" sz="3271" b="1">
              <a:solidFill>
                <a:srgbClr val="000000"/>
              </a:solidFill>
              <a:latin typeface="Canva Sans Bold"/>
              <a:ea typeface="Canva Sans Bold"/>
              <a:cs typeface="Canva Sans Bold"/>
              <a:sym typeface="Canva Sans Bold"/>
            </a:endParaRPr>
          </a:p>
          <a:p>
            <a:pPr marL="706212" lvl="1" indent="-353106" algn="l">
              <a:lnSpc>
                <a:spcPts val="4579"/>
              </a:lnSpc>
              <a:buFont typeface="Arial"/>
              <a:buChar char="•"/>
            </a:pPr>
            <a:r>
              <a:rPr lang="en-US" sz="3271" b="1">
                <a:solidFill>
                  <a:srgbClr val="000000"/>
                </a:solidFill>
                <a:latin typeface="Canva Sans Bold"/>
                <a:ea typeface="Canva Sans Bold"/>
                <a:cs typeface="Canva Sans Bold"/>
                <a:sym typeface="Canva Sans Bold"/>
              </a:rPr>
              <a:t>Emotional/spiritual fortitude</a:t>
            </a:r>
          </a:p>
          <a:p>
            <a:pPr algn="l">
              <a:lnSpc>
                <a:spcPts val="4579"/>
              </a:lnSpc>
            </a:pPr>
            <a:r>
              <a:rPr lang="en-US" sz="3271" b="1">
                <a:solidFill>
                  <a:srgbClr val="000000"/>
                </a:solidFill>
                <a:latin typeface="Canva Sans Bold"/>
                <a:ea typeface="Canva Sans Bold"/>
                <a:cs typeface="Canva Sans Bold"/>
                <a:sym typeface="Canva Sans Bold"/>
              </a:rPr>
              <a:t>        Nehemiah 8:10: "...do not sorrow, for the joy of the Lord is your strength."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28800" y="62934"/>
            <a:ext cx="13944599" cy="1545295"/>
          </a:xfrm>
          <a:prstGeom prst="rect">
            <a:avLst/>
          </a:prstGeom>
        </p:spPr>
        <p:txBody>
          <a:bodyPr wrap="square" lIns="0" tIns="0" rIns="0" bIns="0" rtlCol="0" anchor="t">
            <a:spAutoFit/>
          </a:bodyPr>
          <a:lstStyle/>
          <a:p>
            <a:pPr algn="ctr">
              <a:lnSpc>
                <a:spcPts val="12880"/>
              </a:lnSpc>
            </a:pPr>
            <a:r>
              <a:rPr lang="en-US" sz="9200" b="1" cap="all" dirty="0">
                <a:solidFill>
                  <a:srgbClr val="000000"/>
                </a:solidFill>
                <a:latin typeface="Canva Sans Bold"/>
                <a:ea typeface="Canva Sans Bold"/>
                <a:cs typeface="Canva Sans Bold"/>
                <a:sym typeface="Canva Sans Bold"/>
              </a:rPr>
              <a:t>Biblical Characters </a:t>
            </a:r>
          </a:p>
        </p:txBody>
      </p:sp>
      <p:sp>
        <p:nvSpPr>
          <p:cNvPr id="3" name="TextBox 3"/>
          <p:cNvSpPr txBox="1"/>
          <p:nvPr/>
        </p:nvSpPr>
        <p:spPr>
          <a:xfrm>
            <a:off x="1164084" y="1690976"/>
            <a:ext cx="14523821" cy="7942552"/>
          </a:xfrm>
          <a:prstGeom prst="rect">
            <a:avLst/>
          </a:prstGeom>
        </p:spPr>
        <p:txBody>
          <a:bodyPr lIns="0" tIns="0" rIns="0" bIns="0" rtlCol="0" anchor="t">
            <a:spAutoFit/>
          </a:bodyPr>
          <a:lstStyle/>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Peter, Andrew, James, &amp; John:  Disciples who were Fishermen based in Capernaum, often mending nets.</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Matthew (Levi): a disciple who was  A tax collector for the Roman government, likely educated.</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Judas Iscariot: a disciple who was the  Treasurer for the group, holding a role involving money management.</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Simon the Zealot:  a disciple who was Part of a political, anti-Roman movement rather than a conventional job.</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Paul: A tentmaker by trade</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Luke: Physician </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Rahab: Business Woman</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Priscilla and Aquila: Business Persons</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Ananias and Sapphira: Real Estate</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Ruth: A farm worker</a:t>
            </a:r>
          </a:p>
          <a:p>
            <a:pPr algn="l">
              <a:lnSpc>
                <a:spcPts val="2873"/>
              </a:lnSpc>
            </a:pPr>
            <a:endParaRPr lang="en-US" sz="2052" b="1">
              <a:solidFill>
                <a:srgbClr val="000000"/>
              </a:solidFill>
              <a:latin typeface="Canva Sans Bold"/>
              <a:ea typeface="Canva Sans Bold"/>
              <a:cs typeface="Canva Sans Bold"/>
              <a:sym typeface="Canva Sans Bold"/>
            </a:endParaRPr>
          </a:p>
          <a:p>
            <a:pPr marL="443121" lvl="1" indent="-221560" algn="l">
              <a:lnSpc>
                <a:spcPts val="2873"/>
              </a:lnSpc>
              <a:buFont typeface="Arial"/>
              <a:buChar char="•"/>
            </a:pPr>
            <a:r>
              <a:rPr lang="en-US" sz="2052" b="1">
                <a:solidFill>
                  <a:srgbClr val="000000"/>
                </a:solidFill>
                <a:latin typeface="Canva Sans Bold"/>
                <a:ea typeface="Canva Sans Bold"/>
                <a:cs typeface="Canva Sans Bold"/>
                <a:sym typeface="Canva Sans Bold"/>
              </a:rPr>
              <a:t>Deborah: Judge and Prophet</a:t>
            </a:r>
          </a:p>
          <a:p>
            <a:pPr algn="l">
              <a:lnSpc>
                <a:spcPts val="2873"/>
              </a:lnSpc>
            </a:pPr>
            <a:endParaRPr lang="en-US" sz="2052" b="1">
              <a:solidFill>
                <a:srgbClr val="000000"/>
              </a:solidFill>
              <a:latin typeface="Canva Sans Bold"/>
              <a:ea typeface="Canva Sans Bold"/>
              <a:cs typeface="Canva Sans Bold"/>
              <a:sym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836</Words>
  <Application>Microsoft Office PowerPoint</Application>
  <PresentationFormat>Custom</PresentationFormat>
  <Paragraphs>74</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Above the Beyond Script</vt:lpstr>
      <vt:lpstr>Canva Sans</vt:lpstr>
      <vt:lpstr>Canva Sans Italics</vt:lpstr>
      <vt:lpstr>Canva Sans Bold Italics</vt:lpstr>
      <vt:lpstr>Calibri</vt:lpstr>
      <vt:lpstr>Playfair Display Bold</vt:lpstr>
      <vt:lpstr>Playfair Display Bold Italics</vt:lpstr>
      <vt:lpstr>Sailors</vt:lpstr>
      <vt:lpstr>Arial</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With Your Strength</dc:title>
  <cp:lastModifiedBy>Victor Davis</cp:lastModifiedBy>
  <cp:revision>2</cp:revision>
  <dcterms:created xsi:type="dcterms:W3CDTF">2006-08-16T00:00:00Z</dcterms:created>
  <dcterms:modified xsi:type="dcterms:W3CDTF">2026-04-14T21:08:33Z</dcterms:modified>
  <dc:identifier>DAHGL6y9f5k</dc:identifier>
</cp:coreProperties>
</file>